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56" d="100"/>
          <a:sy n="156" d="100"/>
        </p:scale>
        <p:origin x="36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58be60836b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58be60836b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58be60836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58be60836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5a551d1f4f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5a551d1f4f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58be60836b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58be60836b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58be60836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58be60836b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5a551d1f4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5a551d1f4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5a551d1f4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5a551d1f4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5a551d1f4f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5a551d1f4f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58be6083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58be6083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58be60836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58be60836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596fb5066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596fb5066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58be6083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58be6083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58be60836b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58be60836b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58be60836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58be60836b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58be60836b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58be60836b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5a551d1f4f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5a551d1f4f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gif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gif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gif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5.xml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6.xml"/><Relationship Id="rId4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gif"/><Relationship Id="rId5" Type="http://schemas.openxmlformats.org/officeDocument/2006/relationships/image" Target="../media/image12.gif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12" Type="http://schemas.openxmlformats.org/officeDocument/2006/relationships/slide" Target="slide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gif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gif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gif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5606"/>
          <a:stretch/>
        </p:blipFill>
        <p:spPr>
          <a:xfrm>
            <a:off x="-41375" y="-387525"/>
            <a:ext cx="9185376" cy="57732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311700" y="235749"/>
            <a:ext cx="8722800" cy="4695900"/>
          </a:xfrm>
          <a:prstGeom prst="roundRect">
            <a:avLst>
              <a:gd name="adj" fmla="val 4721"/>
            </a:avLst>
          </a:prstGeom>
          <a:solidFill>
            <a:srgbClr val="666666">
              <a:alpha val="62199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8100"/>
              <a:t>Escape room </a:t>
            </a:r>
            <a:endParaRPr sz="8100"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solidFill>
                  <a:srgbClr val="000000"/>
                </a:solidFill>
              </a:rPr>
              <a:t>Slovenia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2"/>
          <p:cNvPicPr preferRelativeResize="0"/>
          <p:nvPr/>
        </p:nvPicPr>
        <p:blipFill rotWithShape="1">
          <a:blip r:embed="rId3">
            <a:alphaModFix/>
          </a:blip>
          <a:srcRect l="8829" t="5169" r="4859" b="13030"/>
          <a:stretch/>
        </p:blipFill>
        <p:spPr>
          <a:xfrm>
            <a:off x="-36562" y="-359500"/>
            <a:ext cx="9217125" cy="5617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2">
            <a:hlinkClick r:id="rId4" action="ppaction://hlinksldjump"/>
          </p:cNvPr>
          <p:cNvSpPr/>
          <p:nvPr/>
        </p:nvSpPr>
        <p:spPr>
          <a:xfrm>
            <a:off x="2841825" y="4501750"/>
            <a:ext cx="2912400" cy="534600"/>
          </a:xfrm>
          <a:prstGeom prst="rect">
            <a:avLst/>
          </a:prstGeom>
          <a:solidFill>
            <a:srgbClr val="99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900">
                <a:solidFill>
                  <a:srgbClr val="FFFFFF"/>
                </a:solidFill>
              </a:rPr>
              <a:t>Solve another puzzle</a:t>
            </a:r>
            <a:endParaRPr sz="1900">
              <a:solidFill>
                <a:srgbClr val="FFFFFF"/>
              </a:solidFill>
            </a:endParaRPr>
          </a:p>
        </p:txBody>
      </p:sp>
      <p:pic>
        <p:nvPicPr>
          <p:cNvPr id="140" name="Google Shape;140;p22"/>
          <p:cNvPicPr preferRelativeResize="0"/>
          <p:nvPr/>
        </p:nvPicPr>
        <p:blipFill rotWithShape="1">
          <a:blip r:embed="rId5">
            <a:alphaModFix/>
          </a:blip>
          <a:srcRect l="26454"/>
          <a:stretch/>
        </p:blipFill>
        <p:spPr>
          <a:xfrm>
            <a:off x="2100275" y="1124900"/>
            <a:ext cx="4233300" cy="3200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2"/>
          <p:cNvSpPr txBox="1">
            <a:spLocks noGrp="1"/>
          </p:cNvSpPr>
          <p:nvPr>
            <p:ph type="body" idx="1"/>
          </p:nvPr>
        </p:nvSpPr>
        <p:spPr>
          <a:xfrm>
            <a:off x="6601550" y="1862100"/>
            <a:ext cx="2381700" cy="14193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2100">
                <a:solidFill>
                  <a:schemeClr val="dk1"/>
                </a:solidFill>
              </a:rPr>
              <a:t>One step closer to freedom!</a:t>
            </a:r>
            <a:endParaRPr sz="21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2100">
                <a:solidFill>
                  <a:schemeClr val="dk1"/>
                </a:solidFill>
              </a:rPr>
              <a:t>Correct!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4825" y="0"/>
            <a:ext cx="927364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3"/>
          <p:cNvSpPr/>
          <p:nvPr/>
        </p:nvSpPr>
        <p:spPr>
          <a:xfrm>
            <a:off x="185125" y="767850"/>
            <a:ext cx="8647200" cy="3379200"/>
          </a:xfrm>
          <a:prstGeom prst="roundRect">
            <a:avLst>
              <a:gd name="adj" fmla="val 84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>
            <a:off x="742975" y="1059425"/>
            <a:ext cx="7531500" cy="14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sl" sz="2100"/>
              <a:t>Farmer Simon wants to buy some animals for his farm. He saved up €100. He is going to buy a foal for €35 and a sheep for €17. How much money does he have left?</a:t>
            </a:r>
            <a:endParaRPr sz="2100"/>
          </a:p>
        </p:txBody>
      </p:sp>
      <p:sp>
        <p:nvSpPr>
          <p:cNvPr id="150" name="Google Shape;150;p23">
            <a:hlinkClick r:id="rId4" action="ppaction://hlinksldjump"/>
          </p:cNvPr>
          <p:cNvSpPr/>
          <p:nvPr/>
        </p:nvSpPr>
        <p:spPr>
          <a:xfrm>
            <a:off x="1301263" y="2668250"/>
            <a:ext cx="1536900" cy="8037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800"/>
              <a:t>52 €</a:t>
            </a:r>
            <a:endParaRPr sz="1800"/>
          </a:p>
        </p:txBody>
      </p:sp>
      <p:sp>
        <p:nvSpPr>
          <p:cNvPr id="151" name="Google Shape;151;p23">
            <a:hlinkClick r:id="rId5" action="ppaction://hlinksldjump"/>
          </p:cNvPr>
          <p:cNvSpPr/>
          <p:nvPr/>
        </p:nvSpPr>
        <p:spPr>
          <a:xfrm>
            <a:off x="6134388" y="2668250"/>
            <a:ext cx="1536900" cy="8037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800"/>
              <a:t>48 €</a:t>
            </a:r>
            <a:endParaRPr sz="1800"/>
          </a:p>
        </p:txBody>
      </p:sp>
      <p:sp>
        <p:nvSpPr>
          <p:cNvPr id="152" name="Google Shape;152;p23">
            <a:hlinkClick r:id="rId4" action="ppaction://hlinksldjump"/>
          </p:cNvPr>
          <p:cNvSpPr/>
          <p:nvPr/>
        </p:nvSpPr>
        <p:spPr>
          <a:xfrm>
            <a:off x="3740275" y="2668250"/>
            <a:ext cx="1536900" cy="8037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800"/>
              <a:t>84 €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7364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>
            <a:off x="6708000" y="1450650"/>
            <a:ext cx="1997700" cy="1121100"/>
          </a:xfrm>
          <a:prstGeom prst="rect">
            <a:avLst/>
          </a:prstGeom>
          <a:solidFill>
            <a:srgbClr val="EFEFEF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2500">
                <a:solidFill>
                  <a:schemeClr val="dk1"/>
                </a:solidFill>
              </a:rPr>
              <a:t>You are still trapped!</a:t>
            </a:r>
            <a:endParaRPr/>
          </a:p>
        </p:txBody>
      </p:sp>
      <p:sp>
        <p:nvSpPr>
          <p:cNvPr id="160" name="Google Shape;160;p24">
            <a:hlinkClick r:id="rId4" action="ppaction://hlinksldjump"/>
          </p:cNvPr>
          <p:cNvSpPr/>
          <p:nvPr/>
        </p:nvSpPr>
        <p:spPr>
          <a:xfrm>
            <a:off x="3256450" y="4292200"/>
            <a:ext cx="2272800" cy="572700"/>
          </a:xfrm>
          <a:prstGeom prst="rect">
            <a:avLst/>
          </a:prstGeom>
          <a:solidFill>
            <a:srgbClr val="99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200">
                <a:solidFill>
                  <a:srgbClr val="FFFFFF"/>
                </a:solidFill>
              </a:rPr>
              <a:t>Try again</a:t>
            </a:r>
            <a:endParaRPr sz="2200">
              <a:solidFill>
                <a:srgbClr val="FFFFFF"/>
              </a:solidFill>
            </a:endParaRPr>
          </a:p>
        </p:txBody>
      </p:sp>
      <p:pic>
        <p:nvPicPr>
          <p:cNvPr id="161" name="Google Shape;16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81125" y="509300"/>
            <a:ext cx="3816308" cy="348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5"/>
          <p:cNvPicPr preferRelativeResize="0"/>
          <p:nvPr/>
        </p:nvPicPr>
        <p:blipFill rotWithShape="1">
          <a:blip r:embed="rId3">
            <a:alphaModFix/>
          </a:blip>
          <a:srcRect l="8829" t="5169" r="4859" b="13030"/>
          <a:stretch/>
        </p:blipFill>
        <p:spPr>
          <a:xfrm>
            <a:off x="-36562" y="-359500"/>
            <a:ext cx="9217125" cy="561717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5">
            <a:hlinkClick r:id="rId4" action="ppaction://hlinksldjump"/>
          </p:cNvPr>
          <p:cNvSpPr/>
          <p:nvPr/>
        </p:nvSpPr>
        <p:spPr>
          <a:xfrm>
            <a:off x="2841825" y="4501750"/>
            <a:ext cx="2912400" cy="534600"/>
          </a:xfrm>
          <a:prstGeom prst="rect">
            <a:avLst/>
          </a:prstGeom>
          <a:solidFill>
            <a:srgbClr val="99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900">
                <a:solidFill>
                  <a:srgbClr val="FFFFFF"/>
                </a:solidFill>
              </a:rPr>
              <a:t>Solve another puzzle</a:t>
            </a:r>
            <a:endParaRPr sz="1900">
              <a:solidFill>
                <a:srgbClr val="FFFFFF"/>
              </a:solidFill>
            </a:endParaRPr>
          </a:p>
        </p:txBody>
      </p:sp>
      <p:sp>
        <p:nvSpPr>
          <p:cNvPr id="168" name="Google Shape;168;p25"/>
          <p:cNvSpPr txBox="1">
            <a:spLocks noGrp="1"/>
          </p:cNvSpPr>
          <p:nvPr>
            <p:ph type="body" idx="1"/>
          </p:nvPr>
        </p:nvSpPr>
        <p:spPr>
          <a:xfrm>
            <a:off x="6612275" y="1615625"/>
            <a:ext cx="2381700" cy="14193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2100">
                <a:solidFill>
                  <a:schemeClr val="dk1"/>
                </a:solidFill>
              </a:rPr>
              <a:t>One step closer to freedom!</a:t>
            </a:r>
            <a:endParaRPr sz="21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2100">
                <a:solidFill>
                  <a:schemeClr val="dk1"/>
                </a:solidFill>
              </a:rPr>
              <a:t>Correct!</a:t>
            </a:r>
            <a:endParaRPr/>
          </a:p>
        </p:txBody>
      </p:sp>
      <p:sp>
        <p:nvSpPr>
          <p:cNvPr id="169" name="Google Shape;169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0" name="Google Shape;170;p25"/>
          <p:cNvPicPr preferRelativeResize="0"/>
          <p:nvPr/>
        </p:nvPicPr>
        <p:blipFill rotWithShape="1">
          <a:blip r:embed="rId5">
            <a:alphaModFix/>
          </a:blip>
          <a:srcRect l="-36258"/>
          <a:stretch/>
        </p:blipFill>
        <p:spPr>
          <a:xfrm>
            <a:off x="697025" y="1113064"/>
            <a:ext cx="5506777" cy="3097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7" name="Google Shape;17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7364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6"/>
          <p:cNvSpPr/>
          <p:nvPr/>
        </p:nvSpPr>
        <p:spPr>
          <a:xfrm>
            <a:off x="521875" y="1152475"/>
            <a:ext cx="8229900" cy="3089700"/>
          </a:xfrm>
          <a:prstGeom prst="roundRect">
            <a:avLst>
              <a:gd name="adj" fmla="val 84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6"/>
          <p:cNvSpPr txBox="1">
            <a:spLocks noGrp="1"/>
          </p:cNvSpPr>
          <p:nvPr>
            <p:ph type="body" idx="1"/>
          </p:nvPr>
        </p:nvSpPr>
        <p:spPr>
          <a:xfrm>
            <a:off x="734750" y="1485750"/>
            <a:ext cx="7531500" cy="14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sl" sz="2300"/>
              <a:t>Have you solved all three tasks yet?</a:t>
            </a:r>
            <a:endParaRPr sz="2300"/>
          </a:p>
        </p:txBody>
      </p:sp>
      <p:sp>
        <p:nvSpPr>
          <p:cNvPr id="180" name="Google Shape;180;p26">
            <a:hlinkClick r:id="rId4" action="ppaction://hlinksldjump"/>
          </p:cNvPr>
          <p:cNvSpPr/>
          <p:nvPr/>
        </p:nvSpPr>
        <p:spPr>
          <a:xfrm>
            <a:off x="5828775" y="2554525"/>
            <a:ext cx="1536900" cy="8037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900"/>
              <a:t>NO</a:t>
            </a:r>
            <a:endParaRPr sz="1900"/>
          </a:p>
        </p:txBody>
      </p:sp>
      <p:sp>
        <p:nvSpPr>
          <p:cNvPr id="181" name="Google Shape;181;p26">
            <a:hlinkClick r:id="rId5" action="ppaction://hlinksldjump"/>
          </p:cNvPr>
          <p:cNvSpPr/>
          <p:nvPr/>
        </p:nvSpPr>
        <p:spPr>
          <a:xfrm>
            <a:off x="2036763" y="2554525"/>
            <a:ext cx="1536900" cy="8037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900"/>
              <a:t>YES</a:t>
            </a:r>
            <a:endParaRPr sz="19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8" name="Google Shape;18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3025"/>
            <a:ext cx="927364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7"/>
          <p:cNvSpPr/>
          <p:nvPr/>
        </p:nvSpPr>
        <p:spPr>
          <a:xfrm>
            <a:off x="537250" y="163025"/>
            <a:ext cx="8520600" cy="4309500"/>
          </a:xfrm>
          <a:prstGeom prst="roundRect">
            <a:avLst>
              <a:gd name="adj" fmla="val 84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body" idx="1"/>
          </p:nvPr>
        </p:nvSpPr>
        <p:spPr>
          <a:xfrm>
            <a:off x="1031800" y="613575"/>
            <a:ext cx="7531500" cy="14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2400" b="1">
                <a:solidFill>
                  <a:schemeClr val="dk1"/>
                </a:solidFill>
              </a:rPr>
              <a:t>What three animals were shown in the GIFs by the correct puzzle answers?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91" name="Google Shape;191;p27">
            <a:hlinkClick r:id="rId4" action="ppaction://hlinksldjump"/>
          </p:cNvPr>
          <p:cNvSpPr/>
          <p:nvPr/>
        </p:nvSpPr>
        <p:spPr>
          <a:xfrm>
            <a:off x="5614475" y="3076000"/>
            <a:ext cx="2227500" cy="7266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100"/>
              <a:t>A horse, a goat, a duck</a:t>
            </a:r>
            <a:endParaRPr sz="2100"/>
          </a:p>
        </p:txBody>
      </p:sp>
      <p:sp>
        <p:nvSpPr>
          <p:cNvPr id="192" name="Google Shape;192;p27">
            <a:hlinkClick r:id="rId4" action="ppaction://hlinksldjump"/>
          </p:cNvPr>
          <p:cNvSpPr/>
          <p:nvPr/>
        </p:nvSpPr>
        <p:spPr>
          <a:xfrm>
            <a:off x="1702900" y="1918725"/>
            <a:ext cx="2390400" cy="7266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100"/>
              <a:t>A cow, a pig, </a:t>
            </a:r>
            <a:endParaRPr sz="2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100"/>
              <a:t>a duck</a:t>
            </a:r>
            <a:endParaRPr sz="2100"/>
          </a:p>
        </p:txBody>
      </p:sp>
      <p:sp>
        <p:nvSpPr>
          <p:cNvPr id="193" name="Google Shape;193;p27">
            <a:hlinkClick r:id="rId5" action="ppaction://hlinksldjump"/>
          </p:cNvPr>
          <p:cNvSpPr/>
          <p:nvPr/>
        </p:nvSpPr>
        <p:spPr>
          <a:xfrm>
            <a:off x="1638606" y="3076000"/>
            <a:ext cx="2315400" cy="7266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100"/>
              <a:t>A horse, a pig, </a:t>
            </a:r>
            <a:endParaRPr sz="2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100"/>
              <a:t>a duck</a:t>
            </a:r>
            <a:endParaRPr sz="2100"/>
          </a:p>
        </p:txBody>
      </p:sp>
      <p:sp>
        <p:nvSpPr>
          <p:cNvPr id="194" name="Google Shape;194;p27">
            <a:hlinkClick r:id="rId4" action="ppaction://hlinksldjump"/>
          </p:cNvPr>
          <p:cNvSpPr/>
          <p:nvPr/>
        </p:nvSpPr>
        <p:spPr>
          <a:xfrm>
            <a:off x="5526575" y="1918725"/>
            <a:ext cx="2315400" cy="7266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100"/>
              <a:t>A horse, a pig, </a:t>
            </a:r>
            <a:endParaRPr sz="2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100"/>
              <a:t>a hen</a:t>
            </a:r>
            <a:endParaRPr sz="2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7364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02" name="Google Shape;202;p28"/>
          <p:cNvSpPr/>
          <p:nvPr/>
        </p:nvSpPr>
        <p:spPr>
          <a:xfrm>
            <a:off x="659950" y="194875"/>
            <a:ext cx="8076300" cy="43740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8"/>
          <p:cNvSpPr txBox="1"/>
          <p:nvPr/>
        </p:nvSpPr>
        <p:spPr>
          <a:xfrm>
            <a:off x="2346475" y="408125"/>
            <a:ext cx="4580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3000"/>
              <a:t>Correct!</a:t>
            </a:r>
            <a:endParaRPr sz="3000"/>
          </a:p>
        </p:txBody>
      </p:sp>
      <p:sp>
        <p:nvSpPr>
          <p:cNvPr id="204" name="Google Shape;204;p28">
            <a:hlinkClick r:id="rId4" action="ppaction://hlinksldjump"/>
          </p:cNvPr>
          <p:cNvSpPr/>
          <p:nvPr/>
        </p:nvSpPr>
        <p:spPr>
          <a:xfrm>
            <a:off x="2795800" y="3370125"/>
            <a:ext cx="3495600" cy="723300"/>
          </a:xfrm>
          <a:prstGeom prst="rect">
            <a:avLst/>
          </a:prstGeom>
          <a:solidFill>
            <a:srgbClr val="99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3000">
                <a:solidFill>
                  <a:srgbClr val="FFFFFF"/>
                </a:solidFill>
              </a:rPr>
              <a:t>Escape!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205" name="Google Shape;205;p28"/>
          <p:cNvPicPr preferRelativeResize="0"/>
          <p:nvPr/>
        </p:nvPicPr>
        <p:blipFill rotWithShape="1">
          <a:blip r:embed="rId5">
            <a:alphaModFix/>
          </a:blip>
          <a:srcRect l="29631"/>
          <a:stretch/>
        </p:blipFill>
        <p:spPr>
          <a:xfrm>
            <a:off x="1146550" y="1268925"/>
            <a:ext cx="2158425" cy="172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8"/>
          <p:cNvPicPr preferRelativeResize="0"/>
          <p:nvPr/>
        </p:nvPicPr>
        <p:blipFill rotWithShape="1">
          <a:blip r:embed="rId6">
            <a:alphaModFix/>
          </a:blip>
          <a:srcRect l="24184"/>
          <a:stretch/>
        </p:blipFill>
        <p:spPr>
          <a:xfrm>
            <a:off x="3599038" y="1252186"/>
            <a:ext cx="2398300" cy="1758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91400" y="1268928"/>
            <a:ext cx="2398307" cy="172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14" name="Google Shape;214;p29"/>
          <p:cNvPicPr preferRelativeResize="0"/>
          <p:nvPr/>
        </p:nvPicPr>
        <p:blipFill rotWithShape="1">
          <a:blip r:embed="rId3">
            <a:alphaModFix/>
          </a:blip>
          <a:srcRect l="8829" t="5169" r="4859" b="13030"/>
          <a:stretch/>
        </p:blipFill>
        <p:spPr>
          <a:xfrm>
            <a:off x="0" y="0"/>
            <a:ext cx="9217125" cy="56171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5E1FE1B-D865-3547-5A09-8A29CAA2C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00" y="60932"/>
            <a:ext cx="8605157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Project: </a:t>
            </a:r>
            <a:r>
              <a:rPr kumimoji="0" lang="cs-CZ" altLang="cs-CZ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Fine </a:t>
            </a:r>
            <a:r>
              <a:rPr kumimoji="0" lang="cs-CZ" altLang="cs-CZ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Digital Style</a:t>
            </a: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kumimoji="0" lang="cs-CZ" altLang="cs-CZ" sz="11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2021-1-CZ01-KA220-SCH-000027773</a:t>
            </a: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cs-CZ" altLang="cs-CZ" sz="1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               </a:t>
            </a: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Commission's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support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publication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constitute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endorsement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reflect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views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Commission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held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responsible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any use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made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contained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therein</a:t>
            </a:r>
            <a: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888AD8A-1D84-6E3D-1DC4-CFD4D45B4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56" y="1498872"/>
            <a:ext cx="2805793" cy="66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b="5606"/>
          <a:stretch/>
        </p:blipFill>
        <p:spPr>
          <a:xfrm>
            <a:off x="-41375" y="-376825"/>
            <a:ext cx="9185376" cy="57732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>
            <a:hlinkClick r:id="rId4" action="ppaction://hlinksldjump"/>
          </p:cNvPr>
          <p:cNvSpPr/>
          <p:nvPr/>
        </p:nvSpPr>
        <p:spPr>
          <a:xfrm>
            <a:off x="641650" y="445025"/>
            <a:ext cx="4107000" cy="807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700"/>
              <a:t>Press any key</a:t>
            </a:r>
            <a:endParaRPr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4825" y="0"/>
            <a:ext cx="927364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>
            <a:hlinkClick r:id="rId4" action="ppaction://hlinksldjump"/>
          </p:cNvPr>
          <p:cNvSpPr/>
          <p:nvPr/>
        </p:nvSpPr>
        <p:spPr>
          <a:xfrm>
            <a:off x="122250" y="427750"/>
            <a:ext cx="8899500" cy="4404900"/>
          </a:xfrm>
          <a:prstGeom prst="roundRect">
            <a:avLst>
              <a:gd name="adj" fmla="val 8246"/>
            </a:avLst>
          </a:prstGeom>
          <a:solidFill>
            <a:srgbClr val="666666">
              <a:alpha val="62199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955424" y="1416250"/>
            <a:ext cx="7617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" sz="1900">
                <a:solidFill>
                  <a:schemeClr val="dk1"/>
                </a:solidFill>
              </a:rPr>
              <a:t>HA-HA! I’ve caught you now!!!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" sz="1900">
                <a:solidFill>
                  <a:schemeClr val="dk1"/>
                </a:solidFill>
              </a:rPr>
              <a:t>You’ve been trapped in an old castle forever. The only way to escape is to solve all my puzzles.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" sz="2100">
                <a:solidFill>
                  <a:schemeClr val="dk1"/>
                </a:solidFill>
              </a:rPr>
              <a:t>Instructions:</a:t>
            </a:r>
            <a:endParaRPr sz="2100">
              <a:solidFill>
                <a:schemeClr val="dk1"/>
              </a:solidFill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sl" sz="2100">
                <a:solidFill>
                  <a:schemeClr val="dk1"/>
                </a:solidFill>
              </a:rPr>
              <a:t>Do not press the spacebar, arrows or keyboard at any time!</a:t>
            </a: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7364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 r="40255"/>
          <a:stretch/>
        </p:blipFill>
        <p:spPr>
          <a:xfrm>
            <a:off x="2944275" y="3858275"/>
            <a:ext cx="1189949" cy="110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 l="60049"/>
          <a:stretch/>
        </p:blipFill>
        <p:spPr>
          <a:xfrm>
            <a:off x="8390800" y="3479825"/>
            <a:ext cx="882851" cy="12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>
            <a:hlinkClick r:id="rId6" action="ppaction://hlinksldjump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68783">
            <a:off x="6201996" y="2463505"/>
            <a:ext cx="1310362" cy="2620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>
            <a:hlinkClick r:id="rId8" action="ppaction://hlinksldjump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2860814">
            <a:off x="917186" y="3645736"/>
            <a:ext cx="1536829" cy="1528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>
            <a:hlinkClick r:id="rId10" action="ppaction://hlinksldjump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762275" y="698600"/>
            <a:ext cx="882850" cy="882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>
            <a:hlinkClick r:id="rId12" action="ppaction://hlinksldjump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155045" y="109472"/>
            <a:ext cx="553474" cy="463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7"/>
          <p:cNvSpPr/>
          <p:nvPr/>
        </p:nvSpPr>
        <p:spPr>
          <a:xfrm>
            <a:off x="407200" y="853575"/>
            <a:ext cx="8520600" cy="3304200"/>
          </a:xfrm>
          <a:prstGeom prst="roundRect">
            <a:avLst>
              <a:gd name="adj" fmla="val 84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1127700" y="1082000"/>
            <a:ext cx="6888600" cy="13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sl" sz="2100"/>
              <a:t>A goat eats 3 kg of hay, a cow eats 15 kg of hay, and a rabbit eats only 1 kg of hay. How many kg of hay does the cow eat  more than a goat and a rabbit together? </a:t>
            </a:r>
            <a:endParaRPr sz="2100"/>
          </a:p>
        </p:txBody>
      </p:sp>
      <p:sp>
        <p:nvSpPr>
          <p:cNvPr id="92" name="Google Shape;92;p17">
            <a:hlinkClick r:id="rId4" action="ppaction://hlinksldjump"/>
          </p:cNvPr>
          <p:cNvSpPr/>
          <p:nvPr/>
        </p:nvSpPr>
        <p:spPr>
          <a:xfrm>
            <a:off x="1388850" y="2775350"/>
            <a:ext cx="1536900" cy="8037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900"/>
              <a:t>19 kg</a:t>
            </a:r>
            <a:endParaRPr sz="1900"/>
          </a:p>
        </p:txBody>
      </p:sp>
      <p:sp>
        <p:nvSpPr>
          <p:cNvPr id="93" name="Google Shape;93;p17">
            <a:hlinkClick r:id="rId4" action="ppaction://hlinksldjump"/>
          </p:cNvPr>
          <p:cNvSpPr/>
          <p:nvPr/>
        </p:nvSpPr>
        <p:spPr>
          <a:xfrm>
            <a:off x="6409250" y="2732475"/>
            <a:ext cx="1536900" cy="8037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900"/>
              <a:t>12 kg</a:t>
            </a:r>
            <a:endParaRPr sz="1900"/>
          </a:p>
        </p:txBody>
      </p:sp>
      <p:sp>
        <p:nvSpPr>
          <p:cNvPr id="94" name="Google Shape;94;p17">
            <a:hlinkClick r:id="rId5" action="ppaction://hlinksldjump"/>
          </p:cNvPr>
          <p:cNvSpPr/>
          <p:nvPr/>
        </p:nvSpPr>
        <p:spPr>
          <a:xfrm>
            <a:off x="3807525" y="2775350"/>
            <a:ext cx="1536900" cy="8037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900"/>
              <a:t>11 kg</a:t>
            </a:r>
            <a:endParaRPr sz="1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7364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0" y="-63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6708000" y="1450650"/>
            <a:ext cx="1997700" cy="1121100"/>
          </a:xfrm>
          <a:prstGeom prst="rect">
            <a:avLst/>
          </a:prstGeom>
          <a:solidFill>
            <a:srgbClr val="EFEFEF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2500">
                <a:solidFill>
                  <a:schemeClr val="dk1"/>
                </a:solidFill>
              </a:rPr>
              <a:t>You are still trapped!</a:t>
            </a:r>
            <a:endParaRPr/>
          </a:p>
        </p:txBody>
      </p:sp>
      <p:sp>
        <p:nvSpPr>
          <p:cNvPr id="102" name="Google Shape;102;p18">
            <a:hlinkClick r:id="rId4" action="ppaction://hlinksldjump"/>
          </p:cNvPr>
          <p:cNvSpPr/>
          <p:nvPr/>
        </p:nvSpPr>
        <p:spPr>
          <a:xfrm>
            <a:off x="3214375" y="4292200"/>
            <a:ext cx="2272800" cy="572700"/>
          </a:xfrm>
          <a:prstGeom prst="rect">
            <a:avLst/>
          </a:prstGeom>
          <a:solidFill>
            <a:srgbClr val="99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200">
                <a:solidFill>
                  <a:srgbClr val="FFFFFF"/>
                </a:solidFill>
              </a:rPr>
              <a:t>Try again</a:t>
            </a:r>
            <a:endParaRPr sz="2200">
              <a:solidFill>
                <a:srgbClr val="FFFFFF"/>
              </a:solidFill>
            </a:endParaRPr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81125" y="509300"/>
            <a:ext cx="3816308" cy="348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9"/>
          <p:cNvPicPr preferRelativeResize="0"/>
          <p:nvPr/>
        </p:nvPicPr>
        <p:blipFill rotWithShape="1">
          <a:blip r:embed="rId3">
            <a:alphaModFix/>
          </a:blip>
          <a:srcRect l="8829" t="5169" r="4859" b="13030"/>
          <a:stretch/>
        </p:blipFill>
        <p:spPr>
          <a:xfrm>
            <a:off x="-73125" y="-48775"/>
            <a:ext cx="9217125" cy="5617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6450800" y="1152475"/>
            <a:ext cx="2381700" cy="14193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2100">
                <a:solidFill>
                  <a:schemeClr val="dk1"/>
                </a:solidFill>
              </a:rPr>
              <a:t>One step closer to freedom!</a:t>
            </a:r>
            <a:endParaRPr sz="21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2100">
                <a:solidFill>
                  <a:schemeClr val="dk1"/>
                </a:solidFill>
              </a:rPr>
              <a:t>Correct!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11" name="Google Shape;111;p19">
            <a:hlinkClick r:id="rId4" action="ppaction://hlinksldjump"/>
          </p:cNvPr>
          <p:cNvSpPr/>
          <p:nvPr/>
        </p:nvSpPr>
        <p:spPr>
          <a:xfrm>
            <a:off x="2506175" y="4094550"/>
            <a:ext cx="2982000" cy="652500"/>
          </a:xfrm>
          <a:prstGeom prst="rect">
            <a:avLst/>
          </a:prstGeom>
          <a:solidFill>
            <a:srgbClr val="99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900">
                <a:solidFill>
                  <a:srgbClr val="FFFFFF"/>
                </a:solidFill>
              </a:rPr>
              <a:t>Solve another puzzle</a:t>
            </a:r>
            <a:endParaRPr sz="1900">
              <a:solidFill>
                <a:srgbClr val="FFFFFF"/>
              </a:solidFill>
            </a:endParaRPr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44950" y="901395"/>
            <a:ext cx="4304448" cy="309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7364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/>
          <p:nvPr/>
        </p:nvSpPr>
        <p:spPr>
          <a:xfrm>
            <a:off x="521875" y="832150"/>
            <a:ext cx="8310300" cy="3304200"/>
          </a:xfrm>
          <a:prstGeom prst="roundRect">
            <a:avLst>
              <a:gd name="adj" fmla="val 84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1"/>
          </p:nvPr>
        </p:nvSpPr>
        <p:spPr>
          <a:xfrm>
            <a:off x="901950" y="1118963"/>
            <a:ext cx="7340100" cy="15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sl" sz="2100"/>
              <a:t>In the spring, several animals were born on the farm. The goat gave birth to twins, the rabbit had as many as seven and the mare gave birth to a foal. How many offspring were born?</a:t>
            </a:r>
            <a:endParaRPr sz="2100"/>
          </a:p>
        </p:txBody>
      </p:sp>
      <p:sp>
        <p:nvSpPr>
          <p:cNvPr id="121" name="Google Shape;121;p20">
            <a:hlinkClick r:id="rId4" action="ppaction://hlinksldjump"/>
          </p:cNvPr>
          <p:cNvSpPr/>
          <p:nvPr/>
        </p:nvSpPr>
        <p:spPr>
          <a:xfrm>
            <a:off x="1548200" y="2812713"/>
            <a:ext cx="1536900" cy="8037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800"/>
              <a:t>10 </a:t>
            </a:r>
            <a:endParaRPr sz="1800"/>
          </a:p>
        </p:txBody>
      </p:sp>
      <p:sp>
        <p:nvSpPr>
          <p:cNvPr id="122" name="Google Shape;122;p20">
            <a:hlinkClick r:id="rId5" action="ppaction://hlinksldjump"/>
          </p:cNvPr>
          <p:cNvSpPr/>
          <p:nvPr/>
        </p:nvSpPr>
        <p:spPr>
          <a:xfrm>
            <a:off x="6447700" y="2694825"/>
            <a:ext cx="1536900" cy="8037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800"/>
              <a:t>8 </a:t>
            </a:r>
            <a:endParaRPr sz="1800"/>
          </a:p>
        </p:txBody>
      </p:sp>
      <p:sp>
        <p:nvSpPr>
          <p:cNvPr id="123" name="Google Shape;123;p20">
            <a:hlinkClick r:id="rId5" action="ppaction://hlinksldjump"/>
          </p:cNvPr>
          <p:cNvSpPr/>
          <p:nvPr/>
        </p:nvSpPr>
        <p:spPr>
          <a:xfrm>
            <a:off x="3997938" y="2767300"/>
            <a:ext cx="1536900" cy="8037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800"/>
              <a:t>9 </a:t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7364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1"/>
          </p:nvPr>
        </p:nvSpPr>
        <p:spPr>
          <a:xfrm>
            <a:off x="6708000" y="1450650"/>
            <a:ext cx="1997700" cy="1121100"/>
          </a:xfrm>
          <a:prstGeom prst="rect">
            <a:avLst/>
          </a:prstGeom>
          <a:solidFill>
            <a:srgbClr val="EFEFEF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sz="2500">
                <a:solidFill>
                  <a:schemeClr val="dk1"/>
                </a:solidFill>
              </a:rPr>
              <a:t>You are still trapped!</a:t>
            </a:r>
            <a:endParaRPr/>
          </a:p>
        </p:txBody>
      </p:sp>
      <p:sp>
        <p:nvSpPr>
          <p:cNvPr id="131" name="Google Shape;131;p21">
            <a:hlinkClick r:id="rId4" action="ppaction://hlinksldjump"/>
          </p:cNvPr>
          <p:cNvSpPr/>
          <p:nvPr/>
        </p:nvSpPr>
        <p:spPr>
          <a:xfrm>
            <a:off x="3256450" y="4292200"/>
            <a:ext cx="2272800" cy="572700"/>
          </a:xfrm>
          <a:prstGeom prst="rect">
            <a:avLst/>
          </a:prstGeom>
          <a:solidFill>
            <a:srgbClr val="99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200">
                <a:solidFill>
                  <a:srgbClr val="FFFFFF"/>
                </a:solidFill>
              </a:rPr>
              <a:t>Try again</a:t>
            </a:r>
            <a:endParaRPr sz="2200">
              <a:solidFill>
                <a:srgbClr val="FFFFFF"/>
              </a:solidFill>
            </a:endParaRPr>
          </a:p>
        </p:txBody>
      </p:sp>
      <p:pic>
        <p:nvPicPr>
          <p:cNvPr id="132" name="Google Shape;13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81125" y="509300"/>
            <a:ext cx="3816308" cy="348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368</Words>
  <Application>Microsoft Macintosh PowerPoint</Application>
  <PresentationFormat>Předvádění na obrazovce (16:9)</PresentationFormat>
  <Paragraphs>56</Paragraphs>
  <Slides>17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9" baseType="lpstr">
      <vt:lpstr>Arial</vt:lpstr>
      <vt:lpstr>Simple Light</vt:lpstr>
      <vt:lpstr>Escape room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Escape room </dc:title>
  <cp:lastModifiedBy>Plíhalová Petra</cp:lastModifiedBy>
  <cp:revision>1</cp:revision>
  <dcterms:modified xsi:type="dcterms:W3CDTF">2024-03-10T13:45:19Z</dcterms:modified>
</cp:coreProperties>
</file>